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1" r:id="rId2"/>
    <p:sldId id="297" r:id="rId3"/>
    <p:sldId id="298" r:id="rId4"/>
    <p:sldId id="300" r:id="rId5"/>
    <p:sldId id="301" r:id="rId6"/>
    <p:sldId id="299" r:id="rId7"/>
    <p:sldId id="256" r:id="rId8"/>
    <p:sldId id="282" r:id="rId9"/>
    <p:sldId id="270" r:id="rId10"/>
    <p:sldId id="283" r:id="rId11"/>
    <p:sldId id="284" r:id="rId12"/>
    <p:sldId id="288" r:id="rId13"/>
    <p:sldId id="285" r:id="rId14"/>
    <p:sldId id="287" r:id="rId15"/>
    <p:sldId id="289" r:id="rId16"/>
    <p:sldId id="257" r:id="rId17"/>
    <p:sldId id="286" r:id="rId18"/>
    <p:sldId id="303"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297"/>
          </p14:sldIdLst>
        </p14:section>
        <p14:section name="Untitled Section" id="{25B4BA4B-FD09-4E74-9907-DA6B4E3DC7D0}">
          <p14:sldIdLst>
            <p14:sldId id="298"/>
            <p14:sldId id="300"/>
            <p14:sldId id="301"/>
            <p14:sldId id="299"/>
            <p14:sldId id="256"/>
            <p14:sldId id="282"/>
            <p14:sldId id="270"/>
            <p14:sldId id="283"/>
            <p14:sldId id="284"/>
            <p14:sldId id="288"/>
            <p14:sldId id="285"/>
            <p14:sldId id="287"/>
            <p14:sldId id="289"/>
            <p14:sldId id="257"/>
            <p14:sldId id="286"/>
            <p14:sldId id="303"/>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FFC000"/>
    <a:srgbClr val="C4134E"/>
    <a:srgbClr val="CC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3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31/10/2021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65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54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75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6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31/10/2021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31/10/2021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415599" y="52873"/>
            <a:ext cx="11360800" cy="763600"/>
          </a:xfrm>
          <a:prstGeom prst="rect">
            <a:avLst/>
          </a:prstGeom>
        </p:spPr>
        <p:txBody>
          <a:bodyPr spcFirstLastPara="1" vert="horz" wrap="square" lIns="121900" tIns="121900" rIns="121900" bIns="121900" rtlCol="0" anchor="t" anchorCtr="0">
            <a:noAutofit/>
          </a:bodyPr>
          <a:lstStyle/>
          <a:p>
            <a:r>
              <a:rPr lang="en-GB" dirty="0"/>
              <a:t>Saving species: Turning understanding into action</a:t>
            </a:r>
            <a:endParaRPr dirty="0"/>
          </a:p>
        </p:txBody>
      </p:sp>
      <p:pic>
        <p:nvPicPr>
          <p:cNvPr id="363" name="Google Shape;363;p38"/>
          <p:cNvPicPr preferRelativeResize="0"/>
          <p:nvPr/>
        </p:nvPicPr>
        <p:blipFill>
          <a:blip r:embed="rId3">
            <a:alphaModFix/>
          </a:blip>
          <a:stretch>
            <a:fillRect/>
          </a:stretch>
        </p:blipFill>
        <p:spPr>
          <a:xfrm>
            <a:off x="2401216" y="1061179"/>
            <a:ext cx="7389568" cy="5656522"/>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statistics by hand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415600" y="1536633"/>
                <a:ext cx="5782000" cy="4647244"/>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i="1" dirty="0"/>
                  <a:t> </a:t>
                </a:r>
                <a14:m>
                  <m:oMath xmlns:m="http://schemas.openxmlformats.org/officeDocument/2006/math">
                    <m:r>
                      <a:rPr lang="en-GB" i="1">
                        <a:latin typeface="Cambria Math" panose="02040503050406030204" pitchFamily="18" charset="0"/>
                      </a:rPr>
                      <m:t>+</m:t>
                    </m:r>
                  </m:oMath>
                </a14:m>
                <a:r>
                  <a:rPr lang="en-GB" i="1"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We measure height and age</a:t>
                </a:r>
              </a:p>
              <a:p>
                <a:pPr>
                  <a:buFontTx/>
                  <a:buChar char="-"/>
                </a:pPr>
                <a:r>
                  <a:rPr lang="en-GB" sz="2000" dirty="0"/>
                  <a:t>Therefore they is </a:t>
                </a:r>
                <a:r>
                  <a:rPr lang="en-GB" sz="2000" b="1" i="1" dirty="0">
                    <a:solidFill>
                      <a:srgbClr val="7030A0"/>
                    </a:solidFill>
                  </a:rPr>
                  <a:t>observed</a:t>
                </a:r>
              </a:p>
              <a:p>
                <a:pPr marL="152396" indent="0">
                  <a:buNone/>
                </a:pPr>
                <a:endParaRPr lang="en-GB" sz="2000" dirty="0"/>
              </a:p>
              <a:p>
                <a:pPr marL="152396" indent="0">
                  <a:buNone/>
                </a:pPr>
                <a:r>
                  <a:rPr lang="en-GB" sz="2000" dirty="0"/>
                  <a:t>We do not measure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i="1" dirty="0"/>
                  <a:t> or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endParaRPr lang="en-GB" sz="2000" dirty="0"/>
              </a:p>
              <a:p>
                <a:pPr marL="152396" indent="0">
                  <a:buNone/>
                </a:pPr>
                <a:r>
                  <a:rPr lang="en-GB" sz="2000" dirty="0"/>
                  <a:t>-      Therefore they are </a:t>
                </a:r>
                <a:r>
                  <a:rPr lang="en-GB" sz="2000" b="1" i="1" dirty="0">
                    <a:solidFill>
                      <a:srgbClr val="7030A0"/>
                    </a:solidFill>
                  </a:rPr>
                  <a:t>unobserved</a:t>
                </a:r>
              </a:p>
              <a:p>
                <a:pPr marL="152396" indent="0">
                  <a:buNone/>
                </a:pPr>
                <a:endParaRPr lang="en-GB" sz="2000" dirty="0"/>
              </a:p>
              <a:p>
                <a:pPr marL="152396" indent="0">
                  <a:buNone/>
                </a:pPr>
                <a:r>
                  <a:rPr lang="en-GB" sz="2000" b="1" dirty="0"/>
                  <a:t>Any </a:t>
                </a:r>
                <a:r>
                  <a:rPr lang="en-GB" sz="2000" b="1" dirty="0">
                    <a:solidFill>
                      <a:srgbClr val="7030A0"/>
                    </a:solidFill>
                  </a:rPr>
                  <a:t>unobserved</a:t>
                </a:r>
                <a:r>
                  <a:rPr lang="en-GB" sz="2000" b="1" dirty="0"/>
                  <a:t> values (</a:t>
                </a:r>
                <a:r>
                  <a:rPr lang="en-GB" sz="2000" b="1" i="1" dirty="0"/>
                  <a:t>i.e. </a:t>
                </a:r>
                <a:r>
                  <a:rPr lang="en-GB" sz="2000" b="1" i="1" dirty="0">
                    <a:solidFill>
                      <a:srgbClr val="7030A0"/>
                    </a:solidFill>
                  </a:rPr>
                  <a:t>parameters</a:t>
                </a:r>
                <a:r>
                  <a:rPr lang="en-GB" sz="2000" b="1" dirty="0"/>
                  <a:t>) need to </a:t>
                </a:r>
                <a:br>
                  <a:rPr lang="en-GB" sz="2000" b="1" dirty="0"/>
                </a:br>
                <a:r>
                  <a:rPr lang="en-GB" sz="2000" b="1" dirty="0"/>
                  <a:t>be </a:t>
                </a:r>
                <a:r>
                  <a:rPr lang="en-GB" sz="2000" b="1" dirty="0">
                    <a:solidFill>
                      <a:srgbClr val="7030A0"/>
                    </a:solidFill>
                  </a:rPr>
                  <a:t>estimated</a:t>
                </a:r>
                <a:r>
                  <a:rPr lang="en-GB" sz="2000" b="1" dirty="0"/>
                  <a:t>.</a:t>
                </a:r>
              </a:p>
              <a:p>
                <a:pPr marL="152396" indent="0">
                  <a:buNone/>
                </a:pPr>
                <a:endParaRPr lang="en-GB" b="1" dirty="0"/>
              </a:p>
              <a:p>
                <a:pPr marL="152396" indent="0">
                  <a:buNone/>
                </a:pPr>
                <a:r>
                  <a:rPr lang="en-GB" sz="2000" dirty="0"/>
                  <a:t>How tall was I when I was born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pPr marL="152396" indent="0">
                  <a:buNone/>
                </a:pPr>
                <a:endParaRPr lang="en-GB" sz="2000" dirty="0"/>
              </a:p>
              <a:p>
                <a:pPr marL="152396" indent="0">
                  <a:buNone/>
                </a:pPr>
                <a:r>
                  <a:rPr lang="en-GB" sz="2000" dirty="0"/>
                  <a:t>How much did I grow each year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p:txBody>
          </p:sp>
        </mc:Choice>
        <mc:Fallback>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415600" y="1536633"/>
                <a:ext cx="5782000" cy="4647244"/>
              </a:xfrm>
              <a:blipFill>
                <a:blip r:embed="rId3"/>
                <a:stretch>
                  <a:fillRect t="-1181" r="-1686"/>
                </a:stretch>
              </a:blipFill>
            </p:spPr>
            <p:txBody>
              <a:bodyPr/>
              <a:lstStyle/>
              <a:p>
                <a:r>
                  <a:rPr lang="en-GB">
                    <a:noFill/>
                  </a:rPr>
                  <a:t> </a:t>
                </a:r>
              </a:p>
            </p:txBody>
          </p:sp>
        </mc:Fallback>
      </mc:AlternateContent>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8669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2913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1056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18272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368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dirty="0"/>
              <a:t>The Monkey’s Paw is a short story from 1902 by W. W. Jacobs. A suitably middle-class family come into possession of a wish granting monkey paw, but every wish “backfires”.</a:t>
            </a:r>
            <a:endParaRPr sz="2400" dirty="0"/>
          </a:p>
          <a:p>
            <a:pPr marL="0" indent="0">
              <a:lnSpc>
                <a:spcPct val="100000"/>
              </a:lnSpc>
              <a:buNone/>
            </a:pPr>
            <a:endParaRPr sz="2400" dirty="0"/>
          </a:p>
          <a:p>
            <a:pPr marL="0" indent="0">
              <a:lnSpc>
                <a:spcPct val="100000"/>
              </a:lnSpc>
              <a:buNone/>
            </a:pPr>
            <a:r>
              <a:rPr lang="en-GB" sz="2400" dirty="0"/>
              <a:t>Asking questions from statistical models is like asking for wishes from the monkey’s paw. Any poorly chosen wish will lead to dire consequences, so wishes must be tailored with great care. </a:t>
            </a:r>
            <a:endParaRPr sz="2400" dirty="0"/>
          </a:p>
          <a:p>
            <a:pPr marL="0" indent="0">
              <a:lnSpc>
                <a:spcPct val="100000"/>
              </a:lnSpc>
              <a:buNone/>
            </a:pPr>
            <a:endParaRPr sz="2400" dirty="0"/>
          </a:p>
          <a:p>
            <a:pPr marL="0" indent="0">
              <a:lnSpc>
                <a:spcPct val="100000"/>
              </a:lnSpc>
              <a:buNone/>
            </a:pPr>
            <a:r>
              <a:rPr lang="en-GB" sz="2400" dirty="0"/>
              <a:t>Models are the same. Any </a:t>
            </a:r>
            <a:r>
              <a:rPr lang="en-GB" sz="2400" i="1" dirty="0"/>
              <a:t>slightly</a:t>
            </a:r>
            <a:r>
              <a:rPr lang="en-GB" sz="2400" dirty="0"/>
              <a:t> poorly written question will “always” give you an answer, even if it’s terrible. The real risk is that you might not know it’s terrible.</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922014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3CC99-C0FF-4EC8-B6F6-44AB2CFDF164}"/>
              </a:ext>
            </a:extLst>
          </p:cNvPr>
          <p:cNvPicPr>
            <a:picLocks noChangeAspect="1"/>
          </p:cNvPicPr>
          <p:nvPr/>
        </p:nvPicPr>
        <p:blipFill>
          <a:blip r:embed="rId2"/>
          <a:stretch>
            <a:fillRect/>
          </a:stretch>
        </p:blipFill>
        <p:spPr>
          <a:xfrm>
            <a:off x="7150869" y="1715394"/>
            <a:ext cx="4901466" cy="5032172"/>
          </a:xfrm>
          <a:prstGeom prst="rect">
            <a:avLst/>
          </a:prstGeom>
        </p:spPr>
      </p:pic>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1318616"/>
          </a:xfrm>
        </p:spPr>
        <p:txBody>
          <a:bodyPr/>
          <a:lstStyle/>
          <a:p>
            <a:pPr algn="ctr"/>
            <a:r>
              <a:rPr lang="en-GB" dirty="0"/>
              <a:t>No amount of clever statistics can save you from the Monkey’s paw!</a:t>
            </a:r>
          </a:p>
        </p:txBody>
      </p:sp>
      <p:sp>
        <p:nvSpPr>
          <p:cNvPr id="6" name="Google Shape;374;p39">
            <a:extLst>
              <a:ext uri="{FF2B5EF4-FFF2-40B4-BE49-F238E27FC236}">
                <a16:creationId xmlns:a16="http://schemas.microsoft.com/office/drawing/2014/main" id="{148B1B88-469A-45AB-AA75-244E16CFE4BF}"/>
              </a:ext>
            </a:extLst>
          </p:cNvPr>
          <p:cNvSpPr/>
          <p:nvPr/>
        </p:nvSpPr>
        <p:spPr>
          <a:xfrm>
            <a:off x="4347583" y="1575094"/>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mc:Choice xmlns:a14="http://schemas.microsoft.com/office/drawing/2010/main" Requires="a14">
          <p:sp>
            <p:nvSpPr>
              <p:cNvPr id="8" name="Text Placeholder 2">
                <a:extLst>
                  <a:ext uri="{FF2B5EF4-FFF2-40B4-BE49-F238E27FC236}">
                    <a16:creationId xmlns:a16="http://schemas.microsoft.com/office/drawing/2014/main" id="{9603A869-7F0F-4757-8E8B-7C46126F19B7}"/>
                  </a:ext>
                </a:extLst>
              </p:cNvPr>
              <p:cNvSpPr>
                <a:spLocks noGrp="1"/>
              </p:cNvSpPr>
              <p:nvPr>
                <p:ph type="body" idx="1"/>
              </p:nvPr>
            </p:nvSpPr>
            <p:spPr>
              <a:xfrm>
                <a:off x="-107576" y="1715394"/>
                <a:ext cx="7530353" cy="5032172"/>
              </a:xfrm>
            </p:spPr>
            <p:txBody>
              <a:bodyPr/>
              <a:lstStyle/>
              <a:p>
                <a:pPr marL="152396" indent="0">
                  <a:buNone/>
                </a:pPr>
                <a:r>
                  <a:rPr lang="en-GB" dirty="0"/>
                  <a:t>Figure shows the results of a very commonly used method to determine “causation” (more in the next lecture).</a:t>
                </a:r>
              </a:p>
              <a:p>
                <a:pPr marL="152396" indent="0">
                  <a:buNone/>
                </a:pPr>
                <a:endParaRPr lang="en-GB" dirty="0"/>
              </a:p>
              <a:p>
                <a:pPr marL="152396" indent="0">
                  <a:buNone/>
                </a:pPr>
                <a:r>
                  <a:rPr lang="en-GB" dirty="0"/>
                  <a:t>All of the variables used in the model had absolutely no effect on </a:t>
                </a:r>
                <a14:m>
                  <m:oMath xmlns:m="http://schemas.openxmlformats.org/officeDocument/2006/math">
                    <m:r>
                      <a:rPr lang="en-GB" b="0" i="1" smtClean="0">
                        <a:latin typeface="Cambria Math" panose="02040503050406030204" pitchFamily="18" charset="0"/>
                      </a:rPr>
                      <m:t>𝑦</m:t>
                    </m:r>
                  </m:oMath>
                </a14:m>
                <a:r>
                  <a:rPr lang="en-GB" dirty="0"/>
                  <a:t>, yet the method suggests these 3 variables do!</a:t>
                </a:r>
              </a:p>
              <a:p>
                <a:pPr marL="152396" indent="0">
                  <a:buNone/>
                </a:pPr>
                <a:endParaRPr lang="en-GB" dirty="0"/>
              </a:p>
              <a:p>
                <a:pPr marL="152396" indent="0">
                  <a:buNone/>
                </a:pPr>
                <a:r>
                  <a:rPr lang="en-GB" dirty="0"/>
                  <a:t>This method is used in the vast majority of ecological papers!</a:t>
                </a:r>
              </a:p>
              <a:p>
                <a:pPr marL="152396" indent="0">
                  <a:buNone/>
                </a:pPr>
                <a:endParaRPr lang="en-GB" dirty="0"/>
              </a:p>
              <a:p>
                <a:pPr marL="152396" indent="0">
                  <a:buNone/>
                </a:pPr>
                <a:r>
                  <a:rPr lang="en-GB" dirty="0"/>
                  <a:t>The only protection against the Monkey’s paw is your own brain.</a:t>
                </a:r>
              </a:p>
            </p:txBody>
          </p:sp>
        </mc:Choice>
        <mc:Fallback>
          <p:sp>
            <p:nvSpPr>
              <p:cNvPr id="8" name="Text Placeholder 2">
                <a:extLst>
                  <a:ext uri="{FF2B5EF4-FFF2-40B4-BE49-F238E27FC236}">
                    <a16:creationId xmlns:a16="http://schemas.microsoft.com/office/drawing/2014/main" id="{9603A869-7F0F-4757-8E8B-7C46126F19B7}"/>
                  </a:ext>
                </a:extLst>
              </p:cNvPr>
              <p:cNvSpPr>
                <a:spLocks noGrp="1" noRot="1" noChangeAspect="1" noMove="1" noResize="1" noEditPoints="1" noAdjustHandles="1" noChangeArrowheads="1" noChangeShapeType="1" noTextEdit="1"/>
              </p:cNvSpPr>
              <p:nvPr>
                <p:ph type="body" idx="1"/>
              </p:nvPr>
            </p:nvSpPr>
            <p:spPr>
              <a:xfrm>
                <a:off x="-107576" y="1715394"/>
                <a:ext cx="7530353" cy="5032172"/>
              </a:xfrm>
              <a:blipFill>
                <a:blip r:embed="rId3"/>
                <a:stretch>
                  <a:fillRect t="-1090" r="-2589" b="-5448"/>
                </a:stretch>
              </a:blipFill>
            </p:spPr>
            <p:txBody>
              <a:bodyPr/>
              <a:lstStyle/>
              <a:p>
                <a:r>
                  <a:rPr lang="en-GB">
                    <a:noFill/>
                  </a:rPr>
                  <a:t> </a:t>
                </a:r>
              </a:p>
            </p:txBody>
          </p:sp>
        </mc:Fallback>
      </mc:AlternateContent>
    </p:spTree>
    <p:extLst>
      <p:ext uri="{BB962C8B-B14F-4D97-AF65-F5344CB8AC3E}">
        <p14:creationId xmlns:p14="http://schemas.microsoft.com/office/powerpoint/2010/main" val="10463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41842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data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6096000" y="5157239"/>
                <a:ext cx="1862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𝑏𝑖𝑛𝑜𝑚𝑖𝑎𝑙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6096000" y="5157239"/>
                <a:ext cx="1862305" cy="276999"/>
              </a:xfrm>
              <a:prstGeom prst="rect">
                <a:avLst/>
              </a:prstGeom>
              <a:blipFill>
                <a:blip r:embed="rId3"/>
                <a:stretch>
                  <a:fillRect l="-2623" t="-2222" r="-4590"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6096000" y="5873967"/>
                <a:ext cx="845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𝛽</m:t>
                      </m:r>
                    </m:oMath>
                  </m:oMathPara>
                </a14:m>
                <a:endParaRPr lang="en-GB"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096000" y="5873967"/>
                <a:ext cx="845360" cy="276999"/>
              </a:xfrm>
              <a:prstGeom prst="rect">
                <a:avLst/>
              </a:prstGeom>
              <a:blipFill>
                <a:blip r:embed="rId4"/>
                <a:stretch>
                  <a:fillRect l="-6475" t="-4444" r="-9353" b="-35556"/>
                </a:stretch>
              </a:blipFill>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5238571" cy="2858312"/>
            <a:chOff x="1136592" y="2615012"/>
            <a:chExt cx="5238571" cy="2858312"/>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710316"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6096000" y="5178668"/>
              <a:ext cx="279163" cy="29465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5BD9862-CCC4-497B-89FA-728A05060977}"/>
                </a:ext>
              </a:extLst>
            </p:cNvPr>
            <p:cNvSpPr/>
            <p:nvPr/>
          </p:nvSpPr>
          <p:spPr>
            <a:xfrm>
              <a:off x="1734796" y="2999574"/>
              <a:ext cx="4495088" cy="2187723"/>
            </a:xfrm>
            <a:custGeom>
              <a:avLst/>
              <a:gdLst>
                <a:gd name="connsiteX0" fmla="*/ 0 w 4495088"/>
                <a:gd name="connsiteY0" fmla="*/ 0 h 2187723"/>
                <a:gd name="connsiteX1" fmla="*/ 658026 w 4495088"/>
                <a:gd name="connsiteY1" fmla="*/ 222190 h 2187723"/>
                <a:gd name="connsiteX2" fmla="*/ 3025211 w 4495088"/>
                <a:gd name="connsiteY2" fmla="*/ 282011 h 2187723"/>
                <a:gd name="connsiteX3" fmla="*/ 3794333 w 4495088"/>
                <a:gd name="connsiteY3" fmla="*/ 589660 h 2187723"/>
                <a:gd name="connsiteX4" fmla="*/ 4324172 w 4495088"/>
                <a:gd name="connsiteY4" fmla="*/ 1435693 h 2187723"/>
                <a:gd name="connsiteX5" fmla="*/ 4495088 w 4495088"/>
                <a:gd name="connsiteY5" fmla="*/ 2187723 h 21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088" h="2187723">
                  <a:moveTo>
                    <a:pt x="0" y="0"/>
                  </a:moveTo>
                  <a:cubicBezTo>
                    <a:pt x="76912" y="87594"/>
                    <a:pt x="153824" y="175188"/>
                    <a:pt x="658026" y="222190"/>
                  </a:cubicBezTo>
                  <a:cubicBezTo>
                    <a:pt x="1162228" y="269192"/>
                    <a:pt x="2502493" y="220766"/>
                    <a:pt x="3025211" y="282011"/>
                  </a:cubicBezTo>
                  <a:cubicBezTo>
                    <a:pt x="3547929" y="343256"/>
                    <a:pt x="3577840" y="397380"/>
                    <a:pt x="3794333" y="589660"/>
                  </a:cubicBezTo>
                  <a:cubicBezTo>
                    <a:pt x="4010827" y="781940"/>
                    <a:pt x="4207380" y="1169349"/>
                    <a:pt x="4324172" y="1435693"/>
                  </a:cubicBezTo>
                  <a:cubicBezTo>
                    <a:pt x="4440965" y="1702037"/>
                    <a:pt x="4468026" y="1944880"/>
                    <a:pt x="4495088" y="2187723"/>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D28C55A4-C49B-4D37-8B07-2CE7CB6B3787}"/>
              </a:ext>
            </a:extLst>
          </p:cNvPr>
          <p:cNvGrpSpPr/>
          <p:nvPr/>
        </p:nvGrpSpPr>
        <p:grpSpPr>
          <a:xfrm>
            <a:off x="2596497" y="4909752"/>
            <a:ext cx="5323542" cy="1252909"/>
            <a:chOff x="2596497" y="4909752"/>
            <a:chExt cx="5323542" cy="1252909"/>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54483" y="5172823"/>
              <a:ext cx="365556"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5185254" cy="1252909"/>
              <a:chOff x="2596497" y="4909752"/>
              <a:chExt cx="5185254" cy="1252909"/>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3060819"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6091728" y="5885662"/>
                <a:ext cx="279163"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28C7897D-050F-49B6-BEB2-738858A77545}"/>
                  </a:ext>
                </a:extLst>
              </p:cNvPr>
              <p:cNvSpPr/>
              <p:nvPr/>
            </p:nvSpPr>
            <p:spPr>
              <a:xfrm>
                <a:off x="5665862" y="5075058"/>
                <a:ext cx="572568" cy="821540"/>
              </a:xfrm>
              <a:custGeom>
                <a:avLst/>
                <a:gdLst>
                  <a:gd name="connsiteX0" fmla="*/ 0 w 572568"/>
                  <a:gd name="connsiteY0" fmla="*/ 9690 h 821540"/>
                  <a:gd name="connsiteX1" fmla="*/ 102549 w 572568"/>
                  <a:gd name="connsiteY1" fmla="*/ 60964 h 821540"/>
                  <a:gd name="connsiteX2" fmla="*/ 179461 w 572568"/>
                  <a:gd name="connsiteY2" fmla="*/ 471163 h 821540"/>
                  <a:gd name="connsiteX3" fmla="*/ 470018 w 572568"/>
                  <a:gd name="connsiteY3" fmla="*/ 590804 h 821540"/>
                  <a:gd name="connsiteX4" fmla="*/ 572568 w 572568"/>
                  <a:gd name="connsiteY4" fmla="*/ 821540 h 82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821540">
                    <a:moveTo>
                      <a:pt x="0" y="9690"/>
                    </a:moveTo>
                    <a:cubicBezTo>
                      <a:pt x="36319" y="-3129"/>
                      <a:pt x="72639" y="-15948"/>
                      <a:pt x="102549" y="60964"/>
                    </a:cubicBezTo>
                    <a:cubicBezTo>
                      <a:pt x="132459" y="137876"/>
                      <a:pt x="118216" y="382856"/>
                      <a:pt x="179461" y="471163"/>
                    </a:cubicBezTo>
                    <a:cubicBezTo>
                      <a:pt x="240706" y="559470"/>
                      <a:pt x="404500" y="532408"/>
                      <a:pt x="470018" y="590804"/>
                    </a:cubicBezTo>
                    <a:cubicBezTo>
                      <a:pt x="535536" y="649200"/>
                      <a:pt x="554052" y="735370"/>
                      <a:pt x="572568" y="82154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4A93DB3-2088-45FB-AD18-332EA248BC0D}"/>
                  </a:ext>
                </a:extLst>
              </p:cNvPr>
              <p:cNvSpPr/>
              <p:nvPr/>
            </p:nvSpPr>
            <p:spPr>
              <a:xfrm>
                <a:off x="6007693" y="5460986"/>
                <a:ext cx="1774058" cy="231994"/>
              </a:xfrm>
              <a:custGeom>
                <a:avLst/>
                <a:gdLst>
                  <a:gd name="connsiteX0" fmla="*/ 0 w 1749061"/>
                  <a:gd name="connsiteY0" fmla="*/ 145279 h 215125"/>
                  <a:gd name="connsiteX1" fmla="*/ 598206 w 1749061"/>
                  <a:gd name="connsiteY1" fmla="*/ 179462 h 215125"/>
                  <a:gd name="connsiteX2" fmla="*/ 1589518 w 1749061"/>
                  <a:gd name="connsiteY2" fmla="*/ 205099 h 215125"/>
                  <a:gd name="connsiteX3" fmla="*/ 1734797 w 1749061"/>
                  <a:gd name="connsiteY3" fmla="*/ 0 h 215125"/>
                </a:gdLst>
                <a:ahLst/>
                <a:cxnLst>
                  <a:cxn ang="0">
                    <a:pos x="connsiteX0" y="connsiteY0"/>
                  </a:cxn>
                  <a:cxn ang="0">
                    <a:pos x="connsiteX1" y="connsiteY1"/>
                  </a:cxn>
                  <a:cxn ang="0">
                    <a:pos x="connsiteX2" y="connsiteY2"/>
                  </a:cxn>
                  <a:cxn ang="0">
                    <a:pos x="connsiteX3" y="connsiteY3"/>
                  </a:cxn>
                </a:cxnLst>
                <a:rect l="l" t="t" r="r" b="b"/>
                <a:pathLst>
                  <a:path w="1749061" h="215125">
                    <a:moveTo>
                      <a:pt x="0" y="145279"/>
                    </a:moveTo>
                    <a:lnTo>
                      <a:pt x="598206" y="179462"/>
                    </a:lnTo>
                    <a:cubicBezTo>
                      <a:pt x="863126" y="189432"/>
                      <a:pt x="1400086" y="235009"/>
                      <a:pt x="1589518" y="205099"/>
                    </a:cubicBezTo>
                    <a:cubicBezTo>
                      <a:pt x="1778950" y="175189"/>
                      <a:pt x="1756873" y="87594"/>
                      <a:pt x="1734797"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1" name="Group 20">
            <a:extLst>
              <a:ext uri="{FF2B5EF4-FFF2-40B4-BE49-F238E27FC236}">
                <a16:creationId xmlns:a16="http://schemas.microsoft.com/office/drawing/2014/main" id="{9A6854F8-1D7B-4E84-AAFB-F147BDE19CAE}"/>
              </a:ext>
            </a:extLst>
          </p:cNvPr>
          <p:cNvGrpSpPr/>
          <p:nvPr/>
        </p:nvGrpSpPr>
        <p:grpSpPr>
          <a:xfrm>
            <a:off x="461138" y="5662087"/>
            <a:ext cx="6472787" cy="774166"/>
            <a:chOff x="461138" y="5662087"/>
            <a:chExt cx="6472787" cy="774166"/>
          </a:xfrm>
        </p:grpSpPr>
        <p:sp>
          <p:nvSpPr>
            <p:cNvPr id="43" name="Rectangle 42">
              <a:extLst>
                <a:ext uri="{FF2B5EF4-FFF2-40B4-BE49-F238E27FC236}">
                  <a16:creationId xmlns:a16="http://schemas.microsoft.com/office/drawing/2014/main" id="{ED52917F-8F6B-4630-81DC-4B6013FD7F93}"/>
                </a:ext>
              </a:extLst>
            </p:cNvPr>
            <p:cNvSpPr/>
            <p:nvPr/>
          </p:nvSpPr>
          <p:spPr>
            <a:xfrm>
              <a:off x="461138" y="5662087"/>
              <a:ext cx="4563789" cy="7547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568369" y="5885662"/>
              <a:ext cx="365556" cy="2769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BF37E230-F9E9-4C18-BBDD-06A4FDA6A4EB}"/>
                </a:ext>
              </a:extLst>
            </p:cNvPr>
            <p:cNvSpPr/>
            <p:nvPr/>
          </p:nvSpPr>
          <p:spPr>
            <a:xfrm>
              <a:off x="5024928" y="6016625"/>
              <a:ext cx="1751888" cy="419628"/>
            </a:xfrm>
            <a:custGeom>
              <a:avLst/>
              <a:gdLst>
                <a:gd name="connsiteX0" fmla="*/ 0 w 1726251"/>
                <a:gd name="connsiteY0" fmla="*/ 0 h 420014"/>
                <a:gd name="connsiteX1" fmla="*/ 341832 w 1726251"/>
                <a:gd name="connsiteY1" fmla="*/ 188008 h 420014"/>
                <a:gd name="connsiteX2" fmla="*/ 914400 w 1726251"/>
                <a:gd name="connsiteY2" fmla="*/ 376015 h 420014"/>
                <a:gd name="connsiteX3" fmla="*/ 1529698 w 1726251"/>
                <a:gd name="connsiteY3" fmla="*/ 401653 h 420014"/>
                <a:gd name="connsiteX4" fmla="*/ 1726251 w 1726251"/>
                <a:gd name="connsiteY4" fmla="*/ 145279 h 4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251" h="420014">
                  <a:moveTo>
                    <a:pt x="0" y="0"/>
                  </a:moveTo>
                  <a:cubicBezTo>
                    <a:pt x="94716" y="62669"/>
                    <a:pt x="189432" y="125339"/>
                    <a:pt x="341832" y="188008"/>
                  </a:cubicBezTo>
                  <a:cubicBezTo>
                    <a:pt x="494232" y="250677"/>
                    <a:pt x="716422" y="340407"/>
                    <a:pt x="914400" y="376015"/>
                  </a:cubicBezTo>
                  <a:cubicBezTo>
                    <a:pt x="1112378" y="411623"/>
                    <a:pt x="1394389" y="440109"/>
                    <a:pt x="1529698" y="401653"/>
                  </a:cubicBezTo>
                  <a:cubicBezTo>
                    <a:pt x="1665007" y="363197"/>
                    <a:pt x="1695629" y="254238"/>
                    <a:pt x="1726251" y="145279"/>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84235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throw out those four years of training you’ve had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39008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0" y="203433"/>
            <a:ext cx="12192000" cy="763600"/>
          </a:xfrm>
          <a:prstGeom prst="rect">
            <a:avLst/>
          </a:prstGeom>
        </p:spPr>
        <p:txBody>
          <a:bodyPr spcFirstLastPara="1" vert="horz" wrap="square" lIns="121900" tIns="121900" rIns="121900" bIns="121900" rtlCol="0" anchor="ctr" anchorCtr="0">
            <a:noAutofit/>
          </a:bodyPr>
          <a:lstStyle/>
          <a:p>
            <a:pPr algn="ctr"/>
            <a:r>
              <a:rPr lang="en-GB" dirty="0"/>
              <a:t>Use biology to build models, not statistics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mc:Choice xmlns:a14="http://schemas.microsoft.com/office/drawing/2010/main"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500607" cy="4936035"/>
              </a:xfrm>
              <a:prstGeom prst="rect">
                <a:avLst/>
              </a:prstGeom>
            </p:spPr>
            <p:txBody>
              <a:bodyPr spcFirstLastPara="1" vert="horz" wrap="square" lIns="121900" tIns="121900" rIns="121900" bIns="121900" rtlCol="0" anchor="t" anchorCtr="0">
                <a:noAutofit/>
              </a:bodyPr>
              <a:lstStyle/>
              <a:p>
                <a:pPr marL="0" indent="0">
                  <a:buNone/>
                </a:pPr>
                <a:r>
                  <a:rPr lang="en-US" dirty="0"/>
                  <a:t>For each variable you want to add to a model, consider:</a:t>
                </a:r>
              </a:p>
              <a:p>
                <a:pPr marL="0" indent="0">
                  <a:buNone/>
                </a:pPr>
                <a:endParaRPr lang="en-US" dirty="0"/>
              </a:p>
              <a:p>
                <a:pPr marL="514350" indent="-514350">
                  <a:buAutoNum type="arabicPeriod"/>
                </a:pPr>
                <a:r>
                  <a:rPr lang="en-US" dirty="0"/>
                  <a:t>What is the mechanism for causation (does X really cause Y?).</a:t>
                </a:r>
              </a:p>
              <a:p>
                <a:pPr marL="514350" indent="-514350">
                  <a:buAutoNum type="arabicPeriod"/>
                </a:pPr>
                <a:endParaRPr lang="en-US" dirty="0"/>
              </a:p>
              <a:p>
                <a:pPr marL="514350" indent="-514350">
                  <a:buAutoNum type="arabicPeriod"/>
                </a:pPr>
                <a:r>
                  <a:rPr lang="en-US" dirty="0"/>
                  <a:t>How would all of the variables come together to influence the outcome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a:t>
                </a:r>
              </a:p>
              <a:p>
                <a:pPr marL="514350" indent="-514350">
                  <a:buAutoNum type="arabicPeriod"/>
                </a:pPr>
                <a:endParaRPr lang="en-US" dirty="0"/>
              </a:p>
              <a:p>
                <a:pPr marL="514350" indent="-514350">
                  <a:buAutoNum type="arabicPeriod"/>
                </a:pPr>
                <a:r>
                  <a:rPr lang="en-US" dirty="0"/>
                  <a:t>Don’t go on a fishing expedition (p-hacking, etc.).</a:t>
                </a:r>
              </a:p>
            </p:txBody>
          </p:sp>
        </mc:Choice>
        <mc:Fallback>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9" y="1718532"/>
                <a:ext cx="6500607" cy="4936035"/>
              </a:xfrm>
              <a:prstGeom prst="rect">
                <a:avLst/>
              </a:prstGeom>
              <a:blipFill>
                <a:blip r:embed="rId3"/>
                <a:stretch>
                  <a:fillRect l="-1406" t="-494" r="-187"/>
                </a:stretch>
              </a:blipFill>
            </p:spPr>
            <p:txBody>
              <a:bodyPr/>
              <a:lstStyle/>
              <a:p>
                <a:r>
                  <a:rPr lang="en-GB">
                    <a:noFill/>
                  </a:rPr>
                  <a:t> </a:t>
                </a:r>
              </a:p>
            </p:txBody>
          </p:sp>
        </mc:Fallback>
      </mc:AlternateContent>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21404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Tree>
    <p:extLst>
      <p:ext uri="{BB962C8B-B14F-4D97-AF65-F5344CB8AC3E}">
        <p14:creationId xmlns:p14="http://schemas.microsoft.com/office/powerpoint/2010/main" val="912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604976"/>
            <a:ext cx="6751600" cy="1818167"/>
          </a:xfrm>
          <a:prstGeom prst="rect">
            <a:avLst/>
          </a:prstGeom>
        </p:spPr>
        <p:txBody>
          <a:bodyPr spcFirstLastPara="1" vert="horz" wrap="square" lIns="121900" tIns="121900" rIns="121900" bIns="121900" rtlCol="0" anchor="b" anchorCtr="0">
            <a:noAutofit/>
          </a:bodyPr>
          <a:lstStyle/>
          <a:p>
            <a:pPr>
              <a:spcBef>
                <a:spcPts val="0"/>
              </a:spcBef>
            </a:pP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mc:Choice xmlns:a14="http://schemas.microsoft.com/office/drawing/2010/main"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1300</Words>
  <Application>Microsoft Office PowerPoint</Application>
  <PresentationFormat>Widescreen</PresentationFormat>
  <Paragraphs>151</Paragraphs>
  <Slides>19</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Roboto</vt:lpstr>
      <vt:lpstr>Office Theme</vt:lpstr>
      <vt:lpstr>Saving species: Turning understanding into action</vt:lpstr>
      <vt:lpstr>Did you drink coffee this morning?</vt:lpstr>
      <vt:lpstr>Why did you drink coffee this morning (or not)?</vt:lpstr>
      <vt:lpstr>Think before you run!!!</vt:lpstr>
      <vt:lpstr>Use biology to build models, not statistics</vt:lpstr>
      <vt:lpstr>Do you trust my model?</vt:lpstr>
      <vt:lpstr>To save species you must know some stats</vt:lpstr>
      <vt:lpstr>Stats: making the simple seem really complicated</vt:lpstr>
      <vt:lpstr>Statistics and data</vt:lpstr>
      <vt:lpstr>Doing statistics by hand</vt:lpstr>
      <vt:lpstr>Stats by hand</vt:lpstr>
      <vt:lpstr>Stats by hand</vt:lpstr>
      <vt:lpstr>More realism</vt:lpstr>
      <vt:lpstr>Maximum Likelihood Estimate - Briefly</vt:lpstr>
      <vt:lpstr>So what does MLE estimate? (Abstract summary)</vt:lpstr>
      <vt:lpstr>The Monkey’s Paw</vt:lpstr>
      <vt:lpstr>Beware the statistical Monkey’s Paw</vt:lpstr>
      <vt:lpstr>No amount of clever statistics can save you from the Monkey’s paw!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Deon Roos</cp:lastModifiedBy>
  <cp:revision>28</cp:revision>
  <dcterms:created xsi:type="dcterms:W3CDTF">2020-12-29T13:29:13Z</dcterms:created>
  <dcterms:modified xsi:type="dcterms:W3CDTF">2021-10-31T15:45:53Z</dcterms:modified>
</cp:coreProperties>
</file>